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7"/>
  </p:notesMasterIdLst>
  <p:sldIdLst>
    <p:sldId id="676" r:id="rId3"/>
    <p:sldId id="677" r:id="rId4"/>
    <p:sldId id="680" r:id="rId5"/>
    <p:sldId id="681" r:id="rId6"/>
    <p:sldId id="683" r:id="rId7"/>
    <p:sldId id="685" r:id="rId8"/>
    <p:sldId id="688" r:id="rId9"/>
    <p:sldId id="690" r:id="rId10"/>
    <p:sldId id="691" r:id="rId11"/>
    <p:sldId id="693" r:id="rId12"/>
    <p:sldId id="694" r:id="rId13"/>
    <p:sldId id="701" r:id="rId14"/>
    <p:sldId id="695" r:id="rId15"/>
    <p:sldId id="696" r:id="rId16"/>
    <p:sldId id="697" r:id="rId17"/>
    <p:sldId id="698" r:id="rId18"/>
    <p:sldId id="702" r:id="rId19"/>
    <p:sldId id="700" r:id="rId20"/>
    <p:sldId id="699" r:id="rId21"/>
    <p:sldId id="706" r:id="rId22"/>
    <p:sldId id="707" r:id="rId23"/>
    <p:sldId id="708" r:id="rId24"/>
    <p:sldId id="710" r:id="rId25"/>
    <p:sldId id="711" r:id="rId26"/>
    <p:sldId id="712" r:id="rId27"/>
    <p:sldId id="713" r:id="rId28"/>
    <p:sldId id="714" r:id="rId29"/>
    <p:sldId id="715" r:id="rId30"/>
    <p:sldId id="717" r:id="rId31"/>
    <p:sldId id="718" r:id="rId32"/>
    <p:sldId id="257" r:id="rId33"/>
    <p:sldId id="719" r:id="rId34"/>
    <p:sldId id="716" r:id="rId35"/>
    <p:sldId id="720" r:id="rId36"/>
    <p:sldId id="721" r:id="rId37"/>
    <p:sldId id="258" r:id="rId38"/>
    <p:sldId id="722" r:id="rId39"/>
    <p:sldId id="738" r:id="rId40"/>
    <p:sldId id="723" r:id="rId41"/>
    <p:sldId id="724" r:id="rId42"/>
    <p:sldId id="725" r:id="rId43"/>
    <p:sldId id="726" r:id="rId44"/>
    <p:sldId id="727" r:id="rId45"/>
    <p:sldId id="728" r:id="rId46"/>
    <p:sldId id="259" r:id="rId47"/>
    <p:sldId id="729" r:id="rId48"/>
    <p:sldId id="730" r:id="rId49"/>
    <p:sldId id="731" r:id="rId50"/>
    <p:sldId id="734" r:id="rId51"/>
    <p:sldId id="735" r:id="rId52"/>
    <p:sldId id="736" r:id="rId53"/>
    <p:sldId id="737" r:id="rId54"/>
    <p:sldId id="732" r:id="rId55"/>
    <p:sldId id="54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0204" autoAdjust="0"/>
  </p:normalViewPr>
  <p:slideViewPr>
    <p:cSldViewPr snapToGrid="0">
      <p:cViewPr varScale="1">
        <p:scale>
          <a:sx n="88" d="100"/>
          <a:sy n="88" d="100"/>
        </p:scale>
        <p:origin x="2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541BB-2BE2-42B7-AD33-5C4F29189836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415BD-1416-46E9-8D9A-F7A052811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96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CAD00B-F6ED-414C-85B3-1CDD29BBE7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533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3415BD-1416-46E9-8D9A-F7A052811D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45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942DB-8C69-D243-6EE9-DF3174A61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B9F1D8-DFC1-F6DE-703F-AEC420505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29DBD-DCAA-C96F-7E40-E1496FE0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18EF-8958-4743-BD4B-FEC993420BF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1F311-DF4C-68ED-5E04-C802D12F8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E39E6-A39E-9EA7-A328-5BE397D75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6260-724A-416C-9064-F04ECF6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86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4DC3-3837-D37E-C33A-CDC1C59E0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B2BE4-A3A6-B58E-3C21-BCDC4FA69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E2EB2-87E0-2D2D-F785-EE8773112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18EF-8958-4743-BD4B-FEC993420BF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CA99C-FC86-138A-F5BD-66DDF9C0C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68C80-E279-4314-AB77-3BA3029BF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6260-724A-416C-9064-F04ECF6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91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32FF8A-4C9C-F375-CA0D-2B6DFA1B4D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ADB4A9-C3D6-D37B-F91B-119BADDAB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70AEF-E7D1-E080-1B64-567D7144C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18EF-8958-4743-BD4B-FEC993420BF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8148E-1EE6-E8F3-A3D3-5EA2B18FA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F3474-C9EE-DDEF-3C2A-2ADB71238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6260-724A-416C-9064-F04ECF6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3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5AAF8-4BEA-11A2-C77D-92EE54F46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3B1F3-C777-07D6-7070-5D363836C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BE3A55-C6D6-F7C5-40E9-C57EAECCE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9E57-CBE6-4A26-8D81-A114F5462CFF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06E53-93BD-D68F-5F02-30BE72FE9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5B0B9-9830-293B-4D88-525F536AB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4B3B-E4E2-4BDD-86F0-ED9228254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13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E57AD-E8B6-F8AB-8AE2-72433AB5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94702-B46F-38C9-087F-6A3A6BBED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E12E0-311E-1AE8-7BED-7FC31809A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9E57-CBE6-4A26-8D81-A114F5462CFF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48AE4-9B5D-0017-C327-1071CD5A9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5023B-84EA-7796-3273-A8F833CF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4B3B-E4E2-4BDD-86F0-ED9228254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036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403C-0239-92D7-5B73-F080F9226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C8E58B-CC7F-BC76-46F4-5340F07C2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37B4D-4932-AC68-0183-BF4AF5752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9E57-CBE6-4A26-8D81-A114F5462CFF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872E0-E67B-907C-33C7-7317E5AE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ECB7D-8131-FAE2-7DCB-4C0C99A14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4B3B-E4E2-4BDD-86F0-ED9228254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52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D099-8E2C-5E3C-4797-D06E7767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2FD43-1562-8BEB-D11E-6D44FC558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752E6-A6A4-BEFE-A7DA-CAD5177E1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40102-C532-E6A9-2E33-047BC2065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9E57-CBE6-4A26-8D81-A114F5462CFF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EE42C-A17F-A679-9BDE-7FFBCC401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B5736-33D8-52D8-31DC-27A290621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4B3B-E4E2-4BDD-86F0-ED9228254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94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EAC59-C9D5-DAEB-8254-1E24853A7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74740-1CA4-7E1C-EFF3-39AD4F623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5C5D7-795A-34F8-E1AC-6FF56DCD0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A8921A-44CA-4563-5F9D-113FA61F1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1B435C-A39F-3AB9-31E3-1B3241693C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127A3F-0CFD-1B76-2585-777D13C50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9E57-CBE6-4A26-8D81-A114F5462CFF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EE47B0-5CFA-5233-D8BA-729864A9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7950B2-81AA-51DF-564E-0DE93AD05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4B3B-E4E2-4BDD-86F0-ED9228254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6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7978-7638-BA5F-CB1E-1FDBDCA77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74E0D2-679A-F636-6DE3-92646295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9E57-CBE6-4A26-8D81-A114F5462CFF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1DEBA-2FD3-0353-335C-05DEE2749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3075DF-70C1-4E85-D0E3-0E002114C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4B3B-E4E2-4BDD-86F0-ED9228254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577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7A952E-3EA9-4502-DB1C-044CC92C7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9E57-CBE6-4A26-8D81-A114F5462CFF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D8CB4A-4D89-F17C-E3C5-5A1F73008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29E35-E407-CF06-29D7-DB48B007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4B3B-E4E2-4BDD-86F0-ED9228254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666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B607-F0CD-906E-D48B-72569019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D2F0D-105E-2541-B942-5A52CD998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45658-5EA7-21D2-0A86-CFCAFCDF1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9AA6F-22F6-AFF4-628E-F2245E4D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9E57-CBE6-4A26-8D81-A114F5462CFF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29BB3-F4DF-CB34-8D42-08C8BFD9C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16CF9-7767-DB59-E3E8-8A369D65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4B3B-E4E2-4BDD-86F0-ED9228254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73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8B90-D892-D1F5-2611-5444A8DE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DFD22-FA98-9549-1F01-038AA56A0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5DF0C-A7E0-91D9-9966-3D9A7C188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18EF-8958-4743-BD4B-FEC993420BF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96EA6-0982-BF9B-C0FD-C5E428C6B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299A3-7DEF-88B9-A2C5-0A43BCA5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6260-724A-416C-9064-F04ECF6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84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11FBD-9839-4B28-FAD7-EFB7F24A0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47B570-9D51-7B4B-941A-7948E9A93B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9E1334-2747-78E8-5E88-DCA7905D1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933CF-1AAB-503F-16DC-7EA7538A5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9E57-CBE6-4A26-8D81-A114F5462CFF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679B7-8D0E-3444-8539-26602BABB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59539-1AB5-034D-A644-13C7F6FB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4B3B-E4E2-4BDD-86F0-ED9228254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04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1E700-233D-6D6A-AB4D-870191CD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40B8A5-6BB5-6DBB-FF96-245BF3CCB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3F3DF-6BF4-B541-1841-502DD8DC1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9E57-CBE6-4A26-8D81-A114F5462CFF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7E35E-1656-81FC-328E-E3595C8E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CAABB-5D65-54A5-8E25-DDA97CF66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4B3B-E4E2-4BDD-86F0-ED9228254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855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C7745F-43C8-0DE3-CE8F-6B78A491F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5808C-2722-9C5B-18B5-643C29D2D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C9564-F700-8AD0-6326-5255DD145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59E57-CBE6-4A26-8D81-A114F5462CFF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5ECD7-BCD2-D3D7-1E4D-CB199829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FD031-3F8E-8A5A-3FAA-B94247288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4B3B-E4E2-4BDD-86F0-ED9228254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86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Table of contents 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960000" y="516133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subTitle" idx="1"/>
          </p:nvPr>
        </p:nvSpPr>
        <p:spPr>
          <a:xfrm>
            <a:off x="960000" y="3086988"/>
            <a:ext cx="2903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ubTitle" idx="2"/>
          </p:nvPr>
        </p:nvSpPr>
        <p:spPr>
          <a:xfrm>
            <a:off x="4559033" y="3086988"/>
            <a:ext cx="2903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ubTitle" idx="3"/>
          </p:nvPr>
        </p:nvSpPr>
        <p:spPr>
          <a:xfrm>
            <a:off x="4559033" y="5216197"/>
            <a:ext cx="2903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4"/>
          </p:nvPr>
        </p:nvSpPr>
        <p:spPr>
          <a:xfrm>
            <a:off x="8158067" y="5216197"/>
            <a:ext cx="2903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title" idx="5" hasCustomPrompt="1"/>
          </p:nvPr>
        </p:nvSpPr>
        <p:spPr>
          <a:xfrm>
            <a:off x="960000" y="1829429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 idx="6" hasCustomPrompt="1"/>
          </p:nvPr>
        </p:nvSpPr>
        <p:spPr>
          <a:xfrm>
            <a:off x="4559033" y="3958669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 idx="7" hasCustomPrompt="1"/>
          </p:nvPr>
        </p:nvSpPr>
        <p:spPr>
          <a:xfrm>
            <a:off x="4559032" y="1829429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3" name="Google Shape;123;p15"/>
          <p:cNvSpPr txBox="1">
            <a:spLocks noGrp="1"/>
          </p:cNvSpPr>
          <p:nvPr>
            <p:ph type="title" idx="8" hasCustomPrompt="1"/>
          </p:nvPr>
        </p:nvSpPr>
        <p:spPr>
          <a:xfrm>
            <a:off x="8158065" y="3958669"/>
            <a:ext cx="979600" cy="76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9"/>
          </p:nvPr>
        </p:nvSpPr>
        <p:spPr>
          <a:xfrm>
            <a:off x="960000" y="2474900"/>
            <a:ext cx="2903200" cy="646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subTitle" idx="13"/>
          </p:nvPr>
        </p:nvSpPr>
        <p:spPr>
          <a:xfrm>
            <a:off x="4559033" y="2474900"/>
            <a:ext cx="2903200" cy="646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ubTitle" idx="14"/>
          </p:nvPr>
        </p:nvSpPr>
        <p:spPr>
          <a:xfrm>
            <a:off x="4559033" y="4604109"/>
            <a:ext cx="2903200" cy="646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5"/>
          </p:nvPr>
        </p:nvSpPr>
        <p:spPr>
          <a:xfrm>
            <a:off x="8158067" y="4604109"/>
            <a:ext cx="2903200" cy="646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667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519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F9AD-5365-D59B-1122-72C9CCAF4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A03C3-5176-B90A-08CF-DE711275C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CB525-D9DF-559E-EFF7-D7B316D19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18EF-8958-4743-BD4B-FEC993420BF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39FDF-60B2-680B-F3F2-7D71BF068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B6C5A-12F2-84EA-765C-69B89F39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6260-724A-416C-9064-F04ECF6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5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0B0D-DFFD-E2AF-99DE-9D94663AB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DCA2B-0DC7-9520-D3D7-AF2A98C1C6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E9DAF-E96E-D94A-1EBD-0D5245A11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CAB969-B558-F284-D409-AEE035F79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18EF-8958-4743-BD4B-FEC993420BF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9A51F-6F3D-5A4F-79A1-F80753511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86BBB-3640-1090-80CA-5C37FB6B1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6260-724A-416C-9064-F04ECF6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1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656D9-C76B-346D-FC49-6F5E4FC08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60EFC-FECE-5476-467D-42E229E85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602A8-E86A-23DE-81CB-7C6CAC98B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414A7-4E73-AF36-3315-D2F96E51D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34D568-4C1D-0B76-57F8-4C7137CDFF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0521C6-7D4E-E7FB-0DAA-A22CE214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18EF-8958-4743-BD4B-FEC993420BF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20EC4C-089E-BE11-AA77-3B572C829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DB345B-2676-1321-8F00-30D8CC50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6260-724A-416C-9064-F04ECF6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41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BA51-4DE6-8CED-167D-70A1F07CA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E9DCFA-B6B0-429B-B0FA-4C0DE5285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18EF-8958-4743-BD4B-FEC993420BF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017218-4F89-84FD-084B-1CCA86F12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D47E7-5CA2-F8F9-7467-B8607C1F4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6260-724A-416C-9064-F04ECF6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64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E71C5E-8DBE-241E-0098-15B63F015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18EF-8958-4743-BD4B-FEC993420BF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DC363-3B09-FB50-86B9-A01649497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DA5BD-AA77-731F-D61D-CF7F2BEE9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6260-724A-416C-9064-F04ECF6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3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B076D-5629-210F-9433-F19AC18DD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36A1A-E42C-B423-6FE8-CC961AB0E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8308D-2B52-DA3E-A565-C66144B3F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05191-E5DE-AE0D-3EEB-DD2832690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18EF-8958-4743-BD4B-FEC993420BF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060CC-492B-72DC-6762-E18385695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59040-E86A-76F5-0F70-9C43C7A3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6260-724A-416C-9064-F04ECF6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32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23C4-AE3C-B87E-66DB-13DA2D887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2169F5-3A92-D7F6-6173-338B0F6CEA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924EE2-FD6F-5424-4F32-D2B202B14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C11D8-AE40-10A8-B88C-3E9A8BB92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318EF-8958-4743-BD4B-FEC993420BF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2FBE9-5985-65F6-548C-B87630B34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76F50-F062-CFF2-EF80-4B5758FD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6260-724A-416C-9064-F04ECF6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00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D1FDC-EA67-E4A5-DEF9-6CF1022AF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7AFC6-453C-AAE4-3919-AD6E13943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95B64-FAAC-9FAF-0805-B59FBE1A9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1318EF-8958-4743-BD4B-FEC993420BF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AA634-471E-7A12-204F-173C9F1E2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D1A49-CE91-F4ED-64A3-E530ABBEF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706260-724A-416C-9064-F04ECF694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9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DC00F-0709-2385-3FF1-2E23400D0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90EB1-9C11-520E-C2FF-834EEC201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D3B16-582E-7245-212C-C7CB5D84B2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059E57-CBE6-4A26-8D81-A114F5462CFF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C799B6-F0F2-91DC-3D9E-84614B221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16FCD-08D2-B1AD-6FF7-68F1E33737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C14B3B-E4E2-4BDD-86F0-ED9228254B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39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competitions/playground-series-s4e10/overview" TargetMode="Externa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B2F4C7-97EA-3439-7AE1-51CF2523F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3577456"/>
            <a:ext cx="10909640" cy="16878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fontAlgn="auto">
              <a:spcAft>
                <a:spcPts val="582"/>
              </a:spcAft>
              <a:buClrTx/>
              <a:buSzTx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Student Name: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lang="en-US" sz="2800" dirty="0"/>
              <a:t>Mohammad Abdalaziz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Instructor: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Engineer Motasem Samara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Date: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10 – 23 – 2024, Wednesday</a:t>
            </a:r>
          </a:p>
        </p:txBody>
      </p:sp>
      <p:pic>
        <p:nvPicPr>
          <p:cNvPr id="5" name="Picture 4" descr="A group of people in front of a large screen&#10;&#10;Description automatically generated">
            <a:extLst>
              <a:ext uri="{FF2B5EF4-FFF2-40B4-BE49-F238E27FC236}">
                <a16:creationId xmlns:a16="http://schemas.microsoft.com/office/drawing/2014/main" id="{22A085BD-534D-D8B2-0337-9AFBB3501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411" y="591670"/>
            <a:ext cx="4422582" cy="2742004"/>
          </a:xfrm>
          <a:prstGeom prst="rect">
            <a:avLst/>
          </a:prstGeom>
        </p:spPr>
      </p:pic>
      <p:sp>
        <p:nvSpPr>
          <p:cNvPr id="19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5041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E942-F6C3-EAC2-8BA2-721A63F9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513095" cy="1325563"/>
          </a:xfrm>
        </p:spPr>
        <p:txBody>
          <a:bodyPr>
            <a:normAutofit/>
          </a:bodyPr>
          <a:lstStyle/>
          <a:p>
            <a:r>
              <a:rPr lang="en-US" dirty="0"/>
              <a:t>6. loan_intent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6CDF7-96AC-C8CD-55AE-288D589BF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1983" y="1688599"/>
            <a:ext cx="8608033" cy="362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8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E942-F6C3-EAC2-8BA2-721A63F9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513095" cy="1325563"/>
          </a:xfrm>
        </p:spPr>
        <p:txBody>
          <a:bodyPr>
            <a:normAutofit/>
          </a:bodyPr>
          <a:lstStyle/>
          <a:p>
            <a:r>
              <a:rPr lang="en-US" dirty="0"/>
              <a:t>7. loan_grade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6CDF7-96AC-C8CD-55AE-288D589BF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1983" y="1688599"/>
            <a:ext cx="8608032" cy="362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28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with green and red squares&#10;&#10;Description automatically generated">
            <a:extLst>
              <a:ext uri="{FF2B5EF4-FFF2-40B4-BE49-F238E27FC236}">
                <a16:creationId xmlns:a16="http://schemas.microsoft.com/office/drawing/2014/main" id="{738FF036-FEF9-07FB-1CE2-54C083E38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57" y="1271011"/>
            <a:ext cx="10799085" cy="431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41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E942-F6C3-EAC2-8BA2-721A63F9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513095" cy="1325563"/>
          </a:xfrm>
        </p:spPr>
        <p:txBody>
          <a:bodyPr>
            <a:normAutofit/>
          </a:bodyPr>
          <a:lstStyle/>
          <a:p>
            <a:r>
              <a:rPr lang="en-US" dirty="0"/>
              <a:t>8. loan_amnt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EC3FE-63E8-42B6-F65F-FD7037AAE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540" y="1707445"/>
            <a:ext cx="7802918" cy="411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82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E942-F6C3-EAC2-8BA2-721A63F9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513095" cy="1325563"/>
          </a:xfrm>
        </p:spPr>
        <p:txBody>
          <a:bodyPr>
            <a:normAutofit/>
          </a:bodyPr>
          <a:lstStyle/>
          <a:p>
            <a:r>
              <a:rPr lang="en-US" dirty="0"/>
              <a:t>9. loan_int_rate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EC3FE-63E8-42B6-F65F-FD7037AAE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3786" y="1707445"/>
            <a:ext cx="7244425" cy="411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6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E942-F6C3-EAC2-8BA2-721A63F9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513095" cy="1325563"/>
          </a:xfrm>
        </p:spPr>
        <p:txBody>
          <a:bodyPr>
            <a:normAutofit/>
          </a:bodyPr>
          <a:lstStyle/>
          <a:p>
            <a:r>
              <a:rPr lang="en-US" dirty="0"/>
              <a:t>10. loan_percent_income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FD09E3A-65F4-6CE2-508A-3AFCC1C46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376" y="2427710"/>
            <a:ext cx="3843248" cy="17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2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E942-F6C3-EAC2-8BA2-721A63F9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475622" cy="1325563"/>
          </a:xfrm>
        </p:spPr>
        <p:txBody>
          <a:bodyPr>
            <a:normAutofit/>
          </a:bodyPr>
          <a:lstStyle/>
          <a:p>
            <a:r>
              <a:rPr lang="en-US" dirty="0"/>
              <a:t>11. cb_person_default_on_file</a:t>
            </a:r>
          </a:p>
        </p:txBody>
      </p:sp>
      <p:pic>
        <p:nvPicPr>
          <p:cNvPr id="4" name="Picture 3" descr="A green and red pie chart&#10;&#10;Description automatically generated">
            <a:extLst>
              <a:ext uri="{FF2B5EF4-FFF2-40B4-BE49-F238E27FC236}">
                <a16:creationId xmlns:a16="http://schemas.microsoft.com/office/drawing/2014/main" id="{7D7608C9-8563-7A88-A686-A10E7A429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15" y="1650488"/>
            <a:ext cx="4709169" cy="355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67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971E07-F1A9-C99A-DF2D-3CD3D83AB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83" y="1426460"/>
            <a:ext cx="9043434" cy="4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32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E942-F6C3-EAC2-8BA2-721A63F9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451559" cy="1325563"/>
          </a:xfrm>
        </p:spPr>
        <p:txBody>
          <a:bodyPr>
            <a:normAutofit/>
          </a:bodyPr>
          <a:lstStyle/>
          <a:p>
            <a:r>
              <a:rPr lang="en-US" dirty="0"/>
              <a:t>12. cb_person_cred_hist_length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EC3FE-63E8-42B6-F65F-FD7037AAE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9581" y="1707445"/>
            <a:ext cx="7092835" cy="411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032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E942-F6C3-EAC2-8BA2-721A63F9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7475622" cy="1325563"/>
          </a:xfrm>
        </p:spPr>
        <p:txBody>
          <a:bodyPr>
            <a:normAutofit/>
          </a:bodyPr>
          <a:lstStyle/>
          <a:p>
            <a:r>
              <a:rPr lang="en-US" dirty="0"/>
              <a:t>13. loan_status</a:t>
            </a:r>
          </a:p>
        </p:txBody>
      </p:sp>
      <p:pic>
        <p:nvPicPr>
          <p:cNvPr id="5" name="Picture 4" descr="A green and pink rectangular bar&#10;&#10;Description automatically generated">
            <a:extLst>
              <a:ext uri="{FF2B5EF4-FFF2-40B4-BE49-F238E27FC236}">
                <a16:creationId xmlns:a16="http://schemas.microsoft.com/office/drawing/2014/main" id="{A89596AC-3000-F70A-7190-A86265011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90" y="1551830"/>
            <a:ext cx="5321819" cy="392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98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DA216DF-C268-4A25-A2DC-51E15F550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7C3BC-5392-EDF1-EB98-D75006A05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474080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Project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DE127D07-37F2-4FE3-9F47-F0CD6740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563476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1" name="Picture 10" descr="A white and gold building with columns&#10;&#10;Description automatically generated">
            <a:extLst>
              <a:ext uri="{FF2B5EF4-FFF2-40B4-BE49-F238E27FC236}">
                <a16:creationId xmlns:a16="http://schemas.microsoft.com/office/drawing/2014/main" id="{F2C49856-BBE9-1324-4DEF-B2FC5A58B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443" y="1435290"/>
            <a:ext cx="3044883" cy="2280723"/>
          </a:xfrm>
          <a:prstGeom prst="rect">
            <a:avLst/>
          </a:prstGeom>
        </p:spPr>
      </p:pic>
      <p:pic>
        <p:nvPicPr>
          <p:cNvPr id="13" name="Picture 12" descr="A pencil with a check box and check marks&#10;&#10;Description automatically generated">
            <a:extLst>
              <a:ext uri="{FF2B5EF4-FFF2-40B4-BE49-F238E27FC236}">
                <a16:creationId xmlns:a16="http://schemas.microsoft.com/office/drawing/2014/main" id="{3D82F09B-1E21-E9C1-BD92-FF30D41E3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817" y="1435290"/>
            <a:ext cx="3044881" cy="228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54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2DD1C-BC0B-6123-E114-76768F76E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15"/>
            <a:ext cx="10515600" cy="6716485"/>
          </a:xfrm>
        </p:spPr>
        <p:txBody>
          <a:bodyPr>
            <a:normAutofit fontScale="47500" lnSpcReduction="20000"/>
          </a:bodyPr>
          <a:lstStyle/>
          <a:p>
            <a:pPr algn="l"/>
            <a:r>
              <a:rPr lang="en-US" sz="3400" b="1" i="1" u="sng" dirty="0">
                <a:effectLst/>
                <a:latin typeface="system-ui"/>
              </a:rPr>
              <a:t>Project Sections</a:t>
            </a:r>
            <a:endParaRPr lang="en-US" sz="3400" b="1" i="0" dirty="0"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1" i="0" dirty="0">
                <a:effectLst/>
                <a:latin typeface="system-ui"/>
              </a:rPr>
              <a:t>Section 1</a:t>
            </a:r>
            <a:r>
              <a:rPr lang="en-US" sz="3400" i="0" dirty="0">
                <a:effectLst/>
                <a:latin typeface="system-ui"/>
              </a:rPr>
              <a:t>: Loading the Data and Analyzing It...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1" i="0" dirty="0">
                <a:effectLst/>
                <a:latin typeface="system-ui"/>
              </a:rPr>
              <a:t>Section 2</a:t>
            </a:r>
            <a:r>
              <a:rPr lang="en-US" sz="3400" i="0" dirty="0">
                <a:effectLst/>
                <a:latin typeface="system-ui"/>
              </a:rPr>
              <a:t>: Removing Irrelevant Columns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1" i="0" dirty="0">
                <a:effectLst/>
                <a:latin typeface="system-ui"/>
              </a:rPr>
              <a:t>Section 3</a:t>
            </a:r>
            <a:r>
              <a:rPr lang="en-US" sz="3400" i="0" dirty="0">
                <a:effectLst/>
                <a:latin typeface="system-ui"/>
              </a:rPr>
              <a:t>: Providing the Necessary Plots and EDA (for each Feature)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1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Section 4</a:t>
            </a:r>
            <a:r>
              <a:rPr lang="en-US" sz="3400" b="0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: Splitting the Data into Training and Testing Sets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1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Section 5</a:t>
            </a:r>
            <a:r>
              <a:rPr lang="en-US" sz="3400" b="0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: Encoding Categorical Features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1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Section 6</a:t>
            </a:r>
            <a:r>
              <a:rPr lang="en-US" sz="3400" b="0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: Oversampling and Undersampling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1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Section 7</a:t>
            </a:r>
            <a:r>
              <a:rPr lang="en-US" sz="3400" b="0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: Feature Scaling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1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Section 8</a:t>
            </a:r>
            <a:r>
              <a:rPr lang="en-US" sz="3400" b="0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: Selecting the Best Encoding, Sampling, and Scaling Combination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1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Section 9</a:t>
            </a:r>
            <a:r>
              <a:rPr lang="en-US" sz="3400" b="0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: Model Selection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1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Section 10</a:t>
            </a:r>
            <a:r>
              <a:rPr lang="en-US" sz="3400" b="0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: Hyperparameter Tuning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1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Section 11</a:t>
            </a:r>
            <a:r>
              <a:rPr lang="en-US" sz="3400" b="0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: Model Evaluation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1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Section 12</a:t>
            </a:r>
            <a:r>
              <a:rPr lang="en-US" sz="3400" b="0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: PCA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1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Section 13</a:t>
            </a:r>
            <a:r>
              <a:rPr lang="en-US" sz="3400" b="0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: Dendogram and Agglomerative Clustering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1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Section 14</a:t>
            </a:r>
            <a:r>
              <a:rPr lang="en-US" sz="3400" b="0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: KMeans Clustering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1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Section 15</a:t>
            </a:r>
            <a:r>
              <a:rPr lang="en-US" sz="3400" b="0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: DBSCAN Clustering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1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Section 16</a:t>
            </a:r>
            <a:r>
              <a:rPr lang="en-US" sz="3400" b="0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: Feature Engineering and EDA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1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Section 17</a:t>
            </a:r>
            <a:r>
              <a:rPr lang="en-US" sz="3400" b="0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: Rebuilding the Model After Feature Engineering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1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Section 18</a:t>
            </a:r>
            <a:r>
              <a:rPr lang="en-US" sz="3400" b="0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: Deep Learning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1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Section 19</a:t>
            </a:r>
            <a:r>
              <a:rPr lang="en-US" sz="3400" b="0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: Deep Learning - Hyperparameter Tuning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1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Section 20</a:t>
            </a:r>
            <a:r>
              <a:rPr lang="en-US" sz="3400" b="0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: Submitting Results to Kaggle Competition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400" b="1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Section 21</a:t>
            </a:r>
            <a:r>
              <a:rPr lang="en-US" sz="3400" b="0" i="0" dirty="0">
                <a:solidFill>
                  <a:schemeClr val="bg1">
                    <a:lumMod val="75000"/>
                  </a:schemeClr>
                </a:solidFill>
                <a:effectLst/>
                <a:latin typeface="system-ui"/>
              </a:rPr>
              <a:t>: Saving Our Model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613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43CCD-57DC-0390-58D3-3AD920824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4818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600" b="1" i="0" dirty="0">
                <a:effectLst/>
                <a:latin typeface="system-ui"/>
              </a:rPr>
              <a:t>Section 4</a:t>
            </a:r>
            <a:r>
              <a:rPr lang="en-US" sz="3600" b="0" i="0" dirty="0">
                <a:effectLst/>
                <a:latin typeface="system-ui"/>
              </a:rPr>
              <a:t>: Splitting the Data into Training and Testing Sets</a:t>
            </a:r>
            <a:br>
              <a:rPr lang="en-US" sz="4400" b="0" i="0" dirty="0">
                <a:effectLst/>
                <a:latin typeface="system-ui"/>
              </a:rPr>
            </a:br>
            <a:endParaRPr lang="en-US" dirty="0"/>
          </a:p>
        </p:txBody>
      </p:sp>
      <p:pic>
        <p:nvPicPr>
          <p:cNvPr id="5" name="Picture 4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A475FDE1-E532-D55D-A9F8-0EE8A91DB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98" y="2815580"/>
            <a:ext cx="4755003" cy="7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90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03D2F-0CCA-5AC0-918F-25FF90F9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effectLst/>
                <a:latin typeface="system-ui"/>
              </a:rPr>
              <a:t>Section 5</a:t>
            </a:r>
            <a:r>
              <a:rPr lang="en-US" sz="4400" b="0" i="0" dirty="0">
                <a:effectLst/>
                <a:latin typeface="system-ui"/>
              </a:rPr>
              <a:t>: Encoding Categorical Features</a:t>
            </a:r>
            <a:endParaRPr lang="en-US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0959398-F6F4-C9B4-EA95-0CF926EDB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04" y="1842292"/>
            <a:ext cx="4710591" cy="3333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33457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03D2F-0CCA-5AC0-918F-25FF90F9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effectLst/>
                <a:latin typeface="system-ui"/>
              </a:rPr>
              <a:t>Section 6</a:t>
            </a:r>
            <a:r>
              <a:rPr lang="en-US" sz="4400" b="0" i="0" dirty="0">
                <a:effectLst/>
                <a:latin typeface="system-ui"/>
              </a:rPr>
              <a:t>: Oversampling and Undersampling</a:t>
            </a:r>
            <a:endParaRPr lang="en-US" dirty="0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352C093-6D68-7335-B307-F0AC78805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716" y="2026906"/>
            <a:ext cx="5170567" cy="2804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49750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03D2F-0CCA-5AC0-918F-25FF90F9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effectLst/>
                <a:latin typeface="system-ui"/>
              </a:rPr>
              <a:t>Section 7</a:t>
            </a:r>
            <a:r>
              <a:rPr lang="en-US" sz="4400" b="0" i="0" dirty="0">
                <a:effectLst/>
                <a:latin typeface="system-ui"/>
              </a:rPr>
              <a:t>: Feature Scaling</a:t>
            </a:r>
            <a:endParaRPr lang="en-US" dirty="0"/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41FEE14-0997-282D-50F8-96D4EAB0D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372" y="2026906"/>
            <a:ext cx="3541256" cy="2804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14060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03D2F-0CCA-5AC0-918F-25FF90F9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i="0" dirty="0">
                <a:effectLst/>
                <a:latin typeface="system-ui"/>
              </a:rPr>
              <a:t>Section 8</a:t>
            </a:r>
            <a:r>
              <a:rPr lang="en-US" sz="3200" b="0" i="0" dirty="0">
                <a:effectLst/>
                <a:latin typeface="system-ui"/>
              </a:rPr>
              <a:t>: Selecting the Best Encoding, Sampling, and Scaling Combination</a:t>
            </a:r>
          </a:p>
        </p:txBody>
      </p:sp>
      <p:pic>
        <p:nvPicPr>
          <p:cNvPr id="5" name="Picture 4" descr="A screenshot of a logistic regression&#10;&#10;Description automatically generated">
            <a:extLst>
              <a:ext uri="{FF2B5EF4-FFF2-40B4-BE49-F238E27FC236}">
                <a16:creationId xmlns:a16="http://schemas.microsoft.com/office/drawing/2014/main" id="{DFFD099E-9731-B471-DFE1-8AD53A8AB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56" y="1690688"/>
            <a:ext cx="7704488" cy="1798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DA3553-0E19-C8A4-AC28-A4D92ADC5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3756" y="3840350"/>
            <a:ext cx="7704488" cy="1694839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E6116F32-32BF-D66A-8F60-9E585752321E}"/>
              </a:ext>
            </a:extLst>
          </p:cNvPr>
          <p:cNvSpPr/>
          <p:nvPr/>
        </p:nvSpPr>
        <p:spPr>
          <a:xfrm>
            <a:off x="9835979" y="3965217"/>
            <a:ext cx="1668162" cy="144510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845F9066-1370-3D90-2CD2-CF149B3CA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5797" y="1875663"/>
            <a:ext cx="1428526" cy="14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89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03D2F-0CCA-5AC0-918F-25FF90F9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b="1" i="0" dirty="0">
                <a:effectLst/>
                <a:latin typeface="system-ui"/>
              </a:rPr>
              <a:t>Section 9</a:t>
            </a:r>
            <a:r>
              <a:rPr lang="en-US" sz="4400" b="0" i="0" dirty="0">
                <a:effectLst/>
                <a:latin typeface="system-ui"/>
              </a:rPr>
              <a:t>: Model Selection</a:t>
            </a:r>
          </a:p>
        </p:txBody>
      </p:sp>
      <p:pic>
        <p:nvPicPr>
          <p:cNvPr id="5" name="Picture 4" descr="A graph of different sizes of objects&#10;&#10;Description automatically generated with medium confidence">
            <a:extLst>
              <a:ext uri="{FF2B5EF4-FFF2-40B4-BE49-F238E27FC236}">
                <a16:creationId xmlns:a16="http://schemas.microsoft.com/office/drawing/2014/main" id="{A33F58CC-A0F1-DB13-1EFB-674F1702F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50" y="1454327"/>
            <a:ext cx="9656899" cy="46560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87A315-A69D-B0CB-40DA-8D392BFBDA64}"/>
              </a:ext>
            </a:extLst>
          </p:cNvPr>
          <p:cNvSpPr/>
          <p:nvPr/>
        </p:nvSpPr>
        <p:spPr>
          <a:xfrm>
            <a:off x="1797267" y="1690688"/>
            <a:ext cx="3134656" cy="9789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90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03D2F-0CCA-5AC0-918F-25FF90F9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b="1" i="0" dirty="0">
                <a:effectLst/>
                <a:latin typeface="system-ui"/>
              </a:rPr>
              <a:t>Section 10</a:t>
            </a:r>
            <a:r>
              <a:rPr lang="en-US" sz="4400" b="0" i="0" dirty="0">
                <a:effectLst/>
                <a:latin typeface="system-ui"/>
              </a:rPr>
              <a:t>: Hyperparameter Tuning</a:t>
            </a:r>
          </a:p>
        </p:txBody>
      </p:sp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2A2DB60-DB81-F78F-6414-1E20F6D34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5" y="2736554"/>
            <a:ext cx="6232014" cy="13848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computer code with text&#10;&#10;Description automatically generated">
            <a:extLst>
              <a:ext uri="{FF2B5EF4-FFF2-40B4-BE49-F238E27FC236}">
                <a16:creationId xmlns:a16="http://schemas.microsoft.com/office/drawing/2014/main" id="{C9E5A9C4-47D5-34BD-BE93-861D023D7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542" y="2243628"/>
            <a:ext cx="5132407" cy="27789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33345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B5AA-0AC4-679C-E8C3-585CA9A3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i="0" dirty="0">
                <a:effectLst/>
                <a:latin typeface="system-ui"/>
              </a:rPr>
              <a:t>Section 11</a:t>
            </a:r>
            <a:r>
              <a:rPr lang="en-US" sz="4400" b="0" i="0" dirty="0">
                <a:effectLst/>
                <a:latin typeface="system-ui"/>
              </a:rPr>
              <a:t>: Model Evaluation</a:t>
            </a:r>
            <a:endParaRPr lang="en-US" dirty="0"/>
          </a:p>
        </p:txBody>
      </p:sp>
      <p:pic>
        <p:nvPicPr>
          <p:cNvPr id="5" name="Picture 4" descr="A chart of a color chart&#10;&#10;Description automatically generated with medium confidence">
            <a:extLst>
              <a:ext uri="{FF2B5EF4-FFF2-40B4-BE49-F238E27FC236}">
                <a16:creationId xmlns:a16="http://schemas.microsoft.com/office/drawing/2014/main" id="{21FACBA1-C330-2FF2-B08A-E2E403D1B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98" y="1690688"/>
            <a:ext cx="5167283" cy="42860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60A01897-2E45-9261-1E98-996DACD79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121" y="2243577"/>
            <a:ext cx="4249867" cy="2370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84815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B5AA-0AC4-679C-E8C3-585CA9A3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400" b="1" i="0" dirty="0">
                <a:effectLst/>
                <a:latin typeface="system-ui"/>
              </a:rPr>
              <a:t>Section 12</a:t>
            </a:r>
            <a:r>
              <a:rPr lang="en-US" sz="4400" b="0" i="0" dirty="0">
                <a:effectLst/>
                <a:latin typeface="system-ui"/>
              </a:rPr>
              <a:t>: PCA</a:t>
            </a:r>
          </a:p>
        </p:txBody>
      </p:sp>
      <p:pic>
        <p:nvPicPr>
          <p:cNvPr id="4" name="Picture 3" descr="A graph showing 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EC2C1B6C-3703-DE35-CCF4-95E224066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52964"/>
            <a:ext cx="9525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96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A9795-E6A7-7369-A1C9-0FC043EBA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Kaggle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862B4-A74E-2C56-6DBC-5484B98AF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Link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  <a:hlinkClick r:id="rId2"/>
              </a:rPr>
              <a:t>https://www.kaggle.com/competitions/playground-series-s4e10/overview</a:t>
            </a: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24BF8F8-A447-54A9-E173-66D66A0E9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34" y="2633472"/>
            <a:ext cx="6672284" cy="358635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6CC62BA-CDC1-5566-63FE-4BE282886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163" y="2536589"/>
            <a:ext cx="7371673" cy="39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92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7F8D43-B9BD-798D-AC81-528916B4A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3500" y="95250"/>
            <a:ext cx="9525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57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408D0B63-9680-E828-7120-501120200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71" y="873247"/>
            <a:ext cx="9235458" cy="51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13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B5AA-0AC4-679C-E8C3-585CA9A3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i="0" dirty="0">
                <a:effectLst/>
                <a:latin typeface="system-ui"/>
              </a:rPr>
              <a:t>Section 13</a:t>
            </a:r>
            <a:r>
              <a:rPr lang="en-US" sz="3600" b="0" i="0" dirty="0">
                <a:effectLst/>
                <a:latin typeface="system-ui"/>
              </a:rPr>
              <a:t>: Dendogram and Agglomerative Clustering</a:t>
            </a:r>
          </a:p>
        </p:txBody>
      </p:sp>
      <p:pic>
        <p:nvPicPr>
          <p:cNvPr id="5" name="Picture 4" descr="A diagram of a city&#10;&#10;Description automatically generated">
            <a:extLst>
              <a:ext uri="{FF2B5EF4-FFF2-40B4-BE49-F238E27FC236}">
                <a16:creationId xmlns:a16="http://schemas.microsoft.com/office/drawing/2014/main" id="{2B599C26-4ECE-62DA-9729-2DAC37A7F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60" y="1390513"/>
            <a:ext cx="7370079" cy="51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16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2017A7E-4942-546E-AFFF-699D38407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48"/>
            <a:ext cx="12192000" cy="51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58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017A7E-4942-546E-AFFF-699D38407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30848"/>
            <a:ext cx="12192000" cy="51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40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017A7E-4942-546E-AFFF-699D38407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830848"/>
            <a:ext cx="12191998" cy="51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15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line graph&#10;&#10;Description automatically generated">
            <a:extLst>
              <a:ext uri="{FF2B5EF4-FFF2-40B4-BE49-F238E27FC236}">
                <a16:creationId xmlns:a16="http://schemas.microsoft.com/office/drawing/2014/main" id="{8A589CF5-4DB0-3D84-A5AE-D5962007F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672" y="955543"/>
            <a:ext cx="7406655" cy="49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47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B5AA-0AC4-679C-E8C3-585CA9A3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i="0" dirty="0">
                <a:effectLst/>
                <a:latin typeface="system-ui"/>
              </a:rPr>
              <a:t>Section 14</a:t>
            </a:r>
            <a:r>
              <a:rPr lang="en-US" sz="3600" b="0" i="0" dirty="0">
                <a:effectLst/>
                <a:latin typeface="system-ui"/>
              </a:rPr>
              <a:t>: KMeans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0020A-8304-F8C6-30AB-47BDBB128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08823"/>
            <a:ext cx="12191998" cy="403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430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50020A-8304-F8C6-30AB-47BDBB128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08823"/>
            <a:ext cx="12191997" cy="403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04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50020A-8304-F8C6-30AB-47BDBB128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08823"/>
            <a:ext cx="12191997" cy="403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7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4A9795-E6A7-7369-A1C9-0FC043EBA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About the Data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2578E8-E66B-30A8-9DA2-E97A44042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58645 </a:t>
            </a:r>
            <a:r>
              <a:rPr lang="en-US" sz="2400" dirty="0"/>
              <a:t>Rows</a:t>
            </a:r>
            <a:r>
              <a:rPr lang="en-US" dirty="0"/>
              <a:t>, 13 </a:t>
            </a:r>
            <a:r>
              <a:rPr lang="en-US" sz="2400" dirty="0"/>
              <a:t>Column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1F39D74-6417-33BE-6EDA-5189E4E73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7157"/>
            <a:ext cx="7376799" cy="1181202"/>
          </a:xfrm>
          <a:prstGeom prst="rect">
            <a:avLst/>
          </a:prstGeom>
        </p:spPr>
      </p:pic>
      <p:pic>
        <p:nvPicPr>
          <p:cNvPr id="8" name="Picture 7" descr="A green and red pie chart&#10;&#10;Description automatically generated">
            <a:extLst>
              <a:ext uri="{FF2B5EF4-FFF2-40B4-BE49-F238E27FC236}">
                <a16:creationId xmlns:a16="http://schemas.microsoft.com/office/drawing/2014/main" id="{2A1D5F1C-7A32-CCE1-F7C5-E15B7F1F4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799" y="2084546"/>
            <a:ext cx="4709169" cy="355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a number of clusters&#10;&#10;Description automatically generated">
            <a:extLst>
              <a:ext uri="{FF2B5EF4-FFF2-40B4-BE49-F238E27FC236}">
                <a16:creationId xmlns:a16="http://schemas.microsoft.com/office/drawing/2014/main" id="{A59DB9B3-3E76-5EFE-0C44-6F5169946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64" y="955543"/>
            <a:ext cx="7763271" cy="49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15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9DB9B3-3E76-5EFE-0C44-6F5169946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4364" y="1108322"/>
            <a:ext cx="7763271" cy="464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49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B5AA-0AC4-679C-E8C3-585CA9A3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i="0" dirty="0">
                <a:effectLst/>
                <a:latin typeface="system-ui"/>
              </a:rPr>
              <a:t>Section 15</a:t>
            </a:r>
            <a:r>
              <a:rPr lang="en-US" sz="3600" b="0" i="0" dirty="0">
                <a:effectLst/>
                <a:latin typeface="system-ui"/>
              </a:rPr>
              <a:t>: DBSCAN Clustering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DA758C4-58D0-1006-9CEB-B29904393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54" y="1214483"/>
            <a:ext cx="4730010" cy="14157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 descr="A graph with a red line&#10;&#10;Description automatically generated">
            <a:extLst>
              <a:ext uri="{FF2B5EF4-FFF2-40B4-BE49-F238E27FC236}">
                <a16:creationId xmlns:a16="http://schemas.microsoft.com/office/drawing/2014/main" id="{BEC3F9F0-7390-BE24-5831-CF861ED17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7945"/>
            <a:ext cx="6291084" cy="5074930"/>
          </a:xfrm>
          <a:prstGeom prst="rect">
            <a:avLst/>
          </a:prstGeom>
        </p:spPr>
      </p:pic>
      <p:pic>
        <p:nvPicPr>
          <p:cNvPr id="8" name="Picture 7" descr="A table with numbers and a number&#10;&#10;Description automatically generated">
            <a:extLst>
              <a:ext uri="{FF2B5EF4-FFF2-40B4-BE49-F238E27FC236}">
                <a16:creationId xmlns:a16="http://schemas.microsoft.com/office/drawing/2014/main" id="{38195663-EE77-C5F3-7B0D-59F5767BC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54" y="2920778"/>
            <a:ext cx="3665323" cy="3555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92477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colorful dots&#10;&#10;Description automatically generated with medium confidence">
            <a:extLst>
              <a:ext uri="{FF2B5EF4-FFF2-40B4-BE49-F238E27FC236}">
                <a16:creationId xmlns:a16="http://schemas.microsoft.com/office/drawing/2014/main" id="{F3148E43-5C8E-1853-C509-F2C0810CF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85" y="0"/>
            <a:ext cx="10394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04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B5AA-0AC4-679C-E8C3-585CA9A3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i="0" dirty="0">
                <a:effectLst/>
                <a:latin typeface="system-ui"/>
              </a:rPr>
              <a:t>Section 16</a:t>
            </a:r>
            <a:r>
              <a:rPr lang="en-US" sz="3600" b="0" i="0" dirty="0">
                <a:effectLst/>
                <a:latin typeface="system-ui"/>
              </a:rPr>
              <a:t>: Feature Engineering and EDA</a:t>
            </a:r>
          </a:p>
        </p:txBody>
      </p:sp>
      <p:pic>
        <p:nvPicPr>
          <p:cNvPr id="4" name="Picture 3" descr="A graph with red dots&#10;&#10;Description automatically generated">
            <a:extLst>
              <a:ext uri="{FF2B5EF4-FFF2-40B4-BE49-F238E27FC236}">
                <a16:creationId xmlns:a16="http://schemas.microsoft.com/office/drawing/2014/main" id="{17F26B4B-E6B3-4690-0B20-73E8CED02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71" y="1783077"/>
            <a:ext cx="9006858" cy="1645923"/>
          </a:xfrm>
          <a:prstGeom prst="rect">
            <a:avLst/>
          </a:prstGeom>
        </p:spPr>
      </p:pic>
      <p:pic>
        <p:nvPicPr>
          <p:cNvPr id="7" name="Picture 6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969E630B-CF9E-4B0D-D37B-AF490B31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439" y="3429000"/>
            <a:ext cx="4325121" cy="335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18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3B8560-57F7-5574-8B69-FCA39D3CE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9936" y="923011"/>
            <a:ext cx="7269494" cy="1645923"/>
          </a:xfrm>
          <a:prstGeom prst="rect">
            <a:avLst/>
          </a:prstGeom>
        </p:spPr>
      </p:pic>
      <p:pic>
        <p:nvPicPr>
          <p:cNvPr id="7" name="Picture 6" descr="A group of black text&#10;&#10;Description automatically generated">
            <a:extLst>
              <a:ext uri="{FF2B5EF4-FFF2-40B4-BE49-F238E27FC236}">
                <a16:creationId xmlns:a16="http://schemas.microsoft.com/office/drawing/2014/main" id="{FB401740-9FC9-25F5-FE07-9D3A53646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8" y="1257615"/>
            <a:ext cx="2685968" cy="9767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C986AFC7-DC7A-6410-F082-9FDBA86C0A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823" y="2664014"/>
            <a:ext cx="5038354" cy="370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23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scatter plot of person age&#10;&#10;Description automatically generated">
            <a:extLst>
              <a:ext uri="{FF2B5EF4-FFF2-40B4-BE49-F238E27FC236}">
                <a16:creationId xmlns:a16="http://schemas.microsoft.com/office/drawing/2014/main" id="{9107CCA1-3318-F4F9-5AAE-59490557D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32" y="914395"/>
            <a:ext cx="7818136" cy="502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42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B5AA-0AC4-679C-E8C3-585CA9A3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i="0" dirty="0">
                <a:effectLst/>
                <a:latin typeface="system-ui"/>
              </a:rPr>
              <a:t>Section 17</a:t>
            </a:r>
            <a:r>
              <a:rPr lang="en-US" sz="3200" b="0" i="0" dirty="0">
                <a:effectLst/>
                <a:latin typeface="system-ui"/>
              </a:rPr>
              <a:t>: Rebuilding the Model After Feature Engineering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FE2E679E-FF29-C3FA-BDAE-33FE0FC13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23" y="2535123"/>
            <a:ext cx="4249867" cy="2370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9C72E5-6ED0-A483-6B87-A57193FA0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535124"/>
            <a:ext cx="4249866" cy="23708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7F92E9-B131-4180-29CF-2B73891F98A8}"/>
              </a:ext>
            </a:extLst>
          </p:cNvPr>
          <p:cNvSpPr txBox="1"/>
          <p:nvPr/>
        </p:nvSpPr>
        <p:spPr>
          <a:xfrm>
            <a:off x="1889708" y="1816244"/>
            <a:ext cx="2411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FFFF00"/>
                </a:highlight>
              </a:rPr>
              <a:t>Before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6C2EF-FD0C-2ACB-9626-4D6EE76FC2F7}"/>
              </a:ext>
            </a:extLst>
          </p:cNvPr>
          <p:cNvSpPr txBox="1"/>
          <p:nvPr/>
        </p:nvSpPr>
        <p:spPr>
          <a:xfrm>
            <a:off x="7014985" y="1816244"/>
            <a:ext cx="2411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FFFF00"/>
                </a:highlight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2556950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B5AA-0AC4-679C-E8C3-585CA9A3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i="0" dirty="0">
                <a:effectLst/>
                <a:latin typeface="system-ui"/>
              </a:rPr>
              <a:t>Section 18</a:t>
            </a:r>
            <a:r>
              <a:rPr lang="en-US" sz="3600" b="0" i="0" dirty="0">
                <a:effectLst/>
                <a:latin typeface="system-ui"/>
              </a:rPr>
              <a:t>: Deep Learning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34B5953-448F-989E-9AC4-75761FC99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655" y="2061575"/>
            <a:ext cx="7430689" cy="21533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37103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FFD0B6-B41A-F682-5017-220B6CE33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81" y="960115"/>
            <a:ext cx="10415037" cy="493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69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E942-F6C3-EAC2-8BA2-721A63F9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544053" cy="1325563"/>
          </a:xfrm>
        </p:spPr>
        <p:txBody>
          <a:bodyPr/>
          <a:lstStyle/>
          <a:p>
            <a:r>
              <a:rPr lang="en-US" dirty="0"/>
              <a:t>1. 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28DFD-7A9A-BB9B-7192-8B0478248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941" y="3158082"/>
            <a:ext cx="4634117" cy="54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29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B5AA-0AC4-679C-E8C3-585CA9A3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i="0" dirty="0">
                <a:effectLst/>
                <a:latin typeface="system-ui"/>
              </a:rPr>
              <a:t>Section 19</a:t>
            </a:r>
            <a:r>
              <a:rPr lang="en-US" sz="3600" b="0" i="0" dirty="0">
                <a:effectLst/>
                <a:latin typeface="system-ui"/>
              </a:rPr>
              <a:t>: Deep Learning - Hyperparameter Tuning</a:t>
            </a: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44428A4-C58F-0635-A412-EF2CCEC62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21" y="1690688"/>
            <a:ext cx="8479758" cy="37831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98393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B5AA-0AC4-679C-E8C3-585CA9A3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i="0" dirty="0">
                <a:effectLst/>
                <a:latin typeface="system-ui"/>
              </a:rPr>
              <a:t>Section 20</a:t>
            </a:r>
            <a:r>
              <a:rPr lang="en-US" sz="3600" b="0" i="0" dirty="0">
                <a:effectLst/>
                <a:latin typeface="system-ui"/>
              </a:rPr>
              <a:t>: Submitting Results to Kaggle Competition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A49E332-6190-C32A-3B62-D22767237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13" y="1541039"/>
            <a:ext cx="8916173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852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DB5AA-0AC4-679C-E8C3-585CA9A3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i="0" dirty="0">
                <a:effectLst/>
                <a:latin typeface="system-ui"/>
              </a:rPr>
              <a:t>Section 21</a:t>
            </a:r>
            <a:r>
              <a:rPr lang="en-US" sz="3600" b="0" i="0" dirty="0">
                <a:effectLst/>
                <a:latin typeface="system-ui"/>
              </a:rPr>
              <a:t>: Saving Our Model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94F6328-89CD-E366-4D9F-99BEF3EDE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149" y="2078888"/>
            <a:ext cx="4175702" cy="27002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24531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D698A-6375-7616-2AA1-88C0E8B0A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Streamlit</a:t>
            </a:r>
          </a:p>
        </p:txBody>
      </p:sp>
      <p:pic>
        <p:nvPicPr>
          <p:cNvPr id="5" name="Picture 4" descr="A screen shot of a application&#10;&#10;Description automatically generated">
            <a:extLst>
              <a:ext uri="{FF2B5EF4-FFF2-40B4-BE49-F238E27FC236}">
                <a16:creationId xmlns:a16="http://schemas.microsoft.com/office/drawing/2014/main" id="{562BCE84-93B9-49EA-F5FE-3C85B356C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824" y="1645765"/>
            <a:ext cx="7064352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003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37844-C14F-174A-3A07-A3039CDF6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381"/>
            <a:ext cx="10512552" cy="406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End </a:t>
            </a: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384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E942-F6C3-EAC2-8BA2-721A63F9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78179" cy="1325563"/>
          </a:xfrm>
        </p:spPr>
        <p:txBody>
          <a:bodyPr>
            <a:normAutofit/>
          </a:bodyPr>
          <a:lstStyle/>
          <a:p>
            <a:r>
              <a:rPr lang="en-US" dirty="0"/>
              <a:t>2. person_age</a:t>
            </a:r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3D8C9C8B-55D4-80BB-5F9C-60EB898E4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159" y="1406727"/>
            <a:ext cx="8741681" cy="471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5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E942-F6C3-EAC2-8BA2-721A63F9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36168" cy="1325563"/>
          </a:xfrm>
        </p:spPr>
        <p:txBody>
          <a:bodyPr>
            <a:normAutofit/>
          </a:bodyPr>
          <a:lstStyle/>
          <a:p>
            <a:r>
              <a:rPr lang="en-US" dirty="0"/>
              <a:t>3. person_income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C9C8B-55D4-80BB-5F9C-60EB898E4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5159" y="1543860"/>
            <a:ext cx="8741681" cy="444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1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E942-F6C3-EAC2-8BA2-721A63F9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513095" cy="1325563"/>
          </a:xfrm>
        </p:spPr>
        <p:txBody>
          <a:bodyPr>
            <a:normAutofit/>
          </a:bodyPr>
          <a:lstStyle/>
          <a:p>
            <a:r>
              <a:rPr lang="en-US" dirty="0"/>
              <a:t>4. person_home_ownership</a:t>
            </a:r>
          </a:p>
        </p:txBody>
      </p:sp>
      <p:pic>
        <p:nvPicPr>
          <p:cNvPr id="5" name="Picture 4" descr="A graph of a number of houses&#10;&#10;Description automatically generated with medium confidence">
            <a:extLst>
              <a:ext uri="{FF2B5EF4-FFF2-40B4-BE49-F238E27FC236}">
                <a16:creationId xmlns:a16="http://schemas.microsoft.com/office/drawing/2014/main" id="{8216CDF7-96AC-C8CD-55AE-288D589BF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161" y="1690688"/>
            <a:ext cx="6455677" cy="405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94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5E942-F6C3-EAC2-8BA2-721A63F9C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513095" cy="1325563"/>
          </a:xfrm>
        </p:spPr>
        <p:txBody>
          <a:bodyPr>
            <a:normAutofit/>
          </a:bodyPr>
          <a:lstStyle/>
          <a:p>
            <a:r>
              <a:rPr lang="en-US" dirty="0"/>
              <a:t>5. person_emp_length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DEC3FE-63E8-42B6-F65F-FD7037AAE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4540" y="1543860"/>
            <a:ext cx="7802918" cy="444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89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411</Words>
  <Application>Microsoft Macintosh PowerPoint</Application>
  <PresentationFormat>Widescreen</PresentationFormat>
  <Paragraphs>65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Aptos</vt:lpstr>
      <vt:lpstr>Aptos Display</vt:lpstr>
      <vt:lpstr>Arial</vt:lpstr>
      <vt:lpstr>Bebas Neue</vt:lpstr>
      <vt:lpstr>Calibri</vt:lpstr>
      <vt:lpstr>system-ui</vt:lpstr>
      <vt:lpstr>Viga</vt:lpstr>
      <vt:lpstr>Office Theme</vt:lpstr>
      <vt:lpstr>1_Office Theme</vt:lpstr>
      <vt:lpstr>Student Name: Mohammad Abdalaziz Instructor: Engineer Motasem Samara Date: 10 – 23 – 2024, Wednesday</vt:lpstr>
      <vt:lpstr>Project</vt:lpstr>
      <vt:lpstr>Kaggle Competition</vt:lpstr>
      <vt:lpstr>About the Data</vt:lpstr>
      <vt:lpstr>1. id</vt:lpstr>
      <vt:lpstr>2. person_age</vt:lpstr>
      <vt:lpstr>3. person_income</vt:lpstr>
      <vt:lpstr>4. person_home_ownership</vt:lpstr>
      <vt:lpstr>5. person_emp_length</vt:lpstr>
      <vt:lpstr>6. loan_intent</vt:lpstr>
      <vt:lpstr>7. loan_grade</vt:lpstr>
      <vt:lpstr>PowerPoint Presentation</vt:lpstr>
      <vt:lpstr>8. loan_amnt</vt:lpstr>
      <vt:lpstr>9. loan_int_rate</vt:lpstr>
      <vt:lpstr>10. loan_percent_income</vt:lpstr>
      <vt:lpstr>11. cb_person_default_on_file</vt:lpstr>
      <vt:lpstr>PowerPoint Presentation</vt:lpstr>
      <vt:lpstr>12. cb_person_cred_hist_length</vt:lpstr>
      <vt:lpstr>13. loan_status</vt:lpstr>
      <vt:lpstr>PowerPoint Presentation</vt:lpstr>
      <vt:lpstr>Section 4: Splitting the Data into Training and Testing Sets </vt:lpstr>
      <vt:lpstr>Section 5: Encoding Categorical Features</vt:lpstr>
      <vt:lpstr>Section 6: Oversampling and Undersampling</vt:lpstr>
      <vt:lpstr>Section 7: Feature Scaling</vt:lpstr>
      <vt:lpstr>Section 8: Selecting the Best Encoding, Sampling, and Scaling Combination</vt:lpstr>
      <vt:lpstr>Section 9: Model Selection</vt:lpstr>
      <vt:lpstr>Section 10: Hyperparameter Tuning</vt:lpstr>
      <vt:lpstr>Section 11: Model Evaluation</vt:lpstr>
      <vt:lpstr>Section 12: PCA</vt:lpstr>
      <vt:lpstr>PowerPoint Presentation</vt:lpstr>
      <vt:lpstr>PowerPoint Presentation</vt:lpstr>
      <vt:lpstr>Section 13: Dendogram and Agglomerative Clustering</vt:lpstr>
      <vt:lpstr>PowerPoint Presentation</vt:lpstr>
      <vt:lpstr>PowerPoint Presentation</vt:lpstr>
      <vt:lpstr>PowerPoint Presentation</vt:lpstr>
      <vt:lpstr>PowerPoint Presentation</vt:lpstr>
      <vt:lpstr>Section 14: KMeans Clustering</vt:lpstr>
      <vt:lpstr>PowerPoint Presentation</vt:lpstr>
      <vt:lpstr>PowerPoint Presentation</vt:lpstr>
      <vt:lpstr>PowerPoint Presentation</vt:lpstr>
      <vt:lpstr>PowerPoint Presentation</vt:lpstr>
      <vt:lpstr>Section 15: DBSCAN Clustering</vt:lpstr>
      <vt:lpstr>PowerPoint Presentation</vt:lpstr>
      <vt:lpstr>Section 16: Feature Engineering and EDA</vt:lpstr>
      <vt:lpstr>PowerPoint Presentation</vt:lpstr>
      <vt:lpstr>PowerPoint Presentation</vt:lpstr>
      <vt:lpstr>Section 17: Rebuilding the Model After Feature Engineering</vt:lpstr>
      <vt:lpstr>Section 18: Deep Learning</vt:lpstr>
      <vt:lpstr>PowerPoint Presentation</vt:lpstr>
      <vt:lpstr>Section 19: Deep Learning - Hyperparameter Tuning</vt:lpstr>
      <vt:lpstr>Section 20: Submitting Results to Kaggle Competition</vt:lpstr>
      <vt:lpstr>Section 21: Saving Our Model</vt:lpstr>
      <vt:lpstr>Streamlit</vt:lpstr>
      <vt:lpstr>The End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SANAD ALAWI</dc:creator>
  <cp:lastModifiedBy>Leen Amr</cp:lastModifiedBy>
  <cp:revision>15</cp:revision>
  <dcterms:created xsi:type="dcterms:W3CDTF">2024-10-23T11:05:33Z</dcterms:created>
  <dcterms:modified xsi:type="dcterms:W3CDTF">2024-10-31T08:45:42Z</dcterms:modified>
</cp:coreProperties>
</file>